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82" r:id="rId2"/>
    <p:sldId id="311" r:id="rId3"/>
    <p:sldId id="312" r:id="rId4"/>
    <p:sldId id="285" r:id="rId5"/>
    <p:sldId id="295" r:id="rId6"/>
    <p:sldId id="296" r:id="rId7"/>
    <p:sldId id="297" r:id="rId8"/>
    <p:sldId id="298" r:id="rId9"/>
    <p:sldId id="268" r:id="rId10"/>
    <p:sldId id="271" r:id="rId11"/>
    <p:sldId id="288" r:id="rId12"/>
    <p:sldId id="292" r:id="rId13"/>
    <p:sldId id="293" r:id="rId14"/>
    <p:sldId id="309" r:id="rId15"/>
    <p:sldId id="269" r:id="rId16"/>
    <p:sldId id="270" r:id="rId17"/>
    <p:sldId id="310" r:id="rId18"/>
    <p:sldId id="281" r:id="rId19"/>
    <p:sldId id="306" r:id="rId20"/>
    <p:sldId id="303" r:id="rId21"/>
    <p:sldId id="304" r:id="rId22"/>
    <p:sldId id="308" r:id="rId23"/>
    <p:sldId id="305" r:id="rId24"/>
    <p:sldId id="302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6A29A05-04F6-47F7-90D3-700690743A92}">
          <p14:sldIdLst>
            <p14:sldId id="282"/>
            <p14:sldId id="311"/>
            <p14:sldId id="312"/>
            <p14:sldId id="285"/>
            <p14:sldId id="295"/>
            <p14:sldId id="296"/>
            <p14:sldId id="297"/>
            <p14:sldId id="298"/>
            <p14:sldId id="268"/>
            <p14:sldId id="271"/>
            <p14:sldId id="288"/>
            <p14:sldId id="292"/>
            <p14:sldId id="293"/>
            <p14:sldId id="309"/>
            <p14:sldId id="269"/>
            <p14:sldId id="270"/>
            <p14:sldId id="310"/>
            <p14:sldId id="281"/>
            <p14:sldId id="306"/>
            <p14:sldId id="303"/>
            <p14:sldId id="304"/>
            <p14:sldId id="308"/>
            <p14:sldId id="305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92" autoAdjust="0"/>
  </p:normalViewPr>
  <p:slideViewPr>
    <p:cSldViewPr>
      <p:cViewPr varScale="1">
        <p:scale>
          <a:sx n="68" d="100"/>
          <a:sy n="68" d="100"/>
        </p:scale>
        <p:origin x="12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8DA8B-72DA-4A59-AFC7-B23CF3C88AE6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A7382-63F7-4237-B28A-E351161113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18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A7382-63F7-4237-B28A-E351161113C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41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5C24823-BC8D-499D-9B88-AA56E8DBCC3D}" type="datetimeFigureOut">
              <a:rPr lang="ru-RU" smtClean="0"/>
              <a:t>10.12.2018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3AA6922-4600-429C-8A33-DF3B4CBC138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_video_20171019-22392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2.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897" y="3356992"/>
            <a:ext cx="3279398" cy="2591319"/>
          </a:xfrm>
          <a:prstGeom prst="rect">
            <a:avLst/>
          </a:prstGeom>
          <a:ln>
            <a:noFill/>
          </a:ln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3" y="4221088"/>
            <a:ext cx="4968552" cy="18722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e-BY" sz="2000" dirty="0" smtClean="0"/>
              <a:t>Выполнил</a:t>
            </a:r>
            <a:r>
              <a:rPr lang="ru-RU" sz="2000" dirty="0" smtClean="0"/>
              <a:t> Резунов Максим</a:t>
            </a:r>
            <a:r>
              <a:rPr lang="en-US" sz="2000" dirty="0" smtClean="0"/>
              <a:t> </a:t>
            </a:r>
            <a:r>
              <a:rPr lang="ru-RU" sz="2000" dirty="0" smtClean="0"/>
              <a:t>Вячеславович,</a:t>
            </a:r>
          </a:p>
          <a:p>
            <a:pPr marL="0" indent="0">
              <a:buNone/>
            </a:pPr>
            <a:r>
              <a:rPr lang="ru-RU" sz="2000" dirty="0" smtClean="0"/>
              <a:t>студент 853501 учебной </a:t>
            </a:r>
            <a:r>
              <a:rPr lang="ru-RU" sz="2000" dirty="0"/>
              <a:t>группы</a:t>
            </a:r>
            <a:r>
              <a:rPr lang="ru-RU" sz="2000" dirty="0" smtClean="0"/>
              <a:t>, 1 курс</a:t>
            </a:r>
          </a:p>
          <a:p>
            <a:pPr marL="0" indent="0">
              <a:buNone/>
            </a:pPr>
            <a:r>
              <a:rPr lang="ru-RU" sz="2000" dirty="0"/>
              <a:t>ф</a:t>
            </a:r>
            <a:r>
              <a:rPr lang="ru-RU" sz="2000" dirty="0" smtClean="0"/>
              <a:t>акультета компьютерных систем и сетей</a:t>
            </a:r>
          </a:p>
          <a:p>
            <a:pPr marL="0" indent="0">
              <a:buNone/>
            </a:pPr>
            <a:r>
              <a:rPr lang="ru-RU" sz="2000" dirty="0" smtClean="0"/>
              <a:t>Белорусского государственного</a:t>
            </a:r>
          </a:p>
          <a:p>
            <a:pPr marL="0" indent="0">
              <a:buNone/>
            </a:pPr>
            <a:r>
              <a:rPr lang="ru-RU" sz="2000" dirty="0" smtClean="0"/>
              <a:t>Университета информатики</a:t>
            </a:r>
          </a:p>
          <a:p>
            <a:pPr marL="0" indent="0">
              <a:buNone/>
            </a:pPr>
            <a:r>
              <a:rPr lang="ru-RU" sz="2000" dirty="0"/>
              <a:t>и</a:t>
            </a:r>
            <a:r>
              <a:rPr lang="ru-RU" sz="2000" dirty="0" smtClean="0"/>
              <a:t> радиоэлектроники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17467" y="836712"/>
            <a:ext cx="692311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Визуализатор</a:t>
            </a:r>
            <a:endParaRPr lang="en-US" sz="54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ru-RU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пространственных</a:t>
            </a:r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функций</a:t>
            </a:r>
            <a:endParaRPr lang="ru-RU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30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551529" y="539969"/>
            <a:ext cx="42012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Интерактивность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87132" y="5229200"/>
            <a:ext cx="7530008" cy="108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Интерактивный график можно рассмотреть с любого ракурса.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27" y="1196752"/>
            <a:ext cx="4014625" cy="3960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Выгнутая влево стрелка 11"/>
          <p:cNvSpPr/>
          <p:nvPr/>
        </p:nvSpPr>
        <p:spPr>
          <a:xfrm>
            <a:off x="683568" y="1412776"/>
            <a:ext cx="1224136" cy="936104"/>
          </a:xfrm>
          <a:prstGeom prst="curvedRightArrow">
            <a:avLst>
              <a:gd name="adj1" fmla="val 25000"/>
              <a:gd name="adj2" fmla="val 50000"/>
              <a:gd name="adj3" fmla="val 42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Выгнутая вправо стрелка 12"/>
          <p:cNvSpPr/>
          <p:nvPr/>
        </p:nvSpPr>
        <p:spPr>
          <a:xfrm>
            <a:off x="2339752" y="1412776"/>
            <a:ext cx="1152128" cy="936104"/>
          </a:xfrm>
          <a:prstGeom prst="curvedLeftArrow">
            <a:avLst>
              <a:gd name="adj1" fmla="val 25000"/>
              <a:gd name="adj2" fmla="val 50000"/>
              <a:gd name="adj3" fmla="val 40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Выгнутая вниз стрелка 13"/>
          <p:cNvSpPr/>
          <p:nvPr/>
        </p:nvSpPr>
        <p:spPr>
          <a:xfrm>
            <a:off x="1763688" y="3983775"/>
            <a:ext cx="792088" cy="1029401"/>
          </a:xfrm>
          <a:prstGeom prst="curvedUpArrow">
            <a:avLst>
              <a:gd name="adj1" fmla="val 25000"/>
              <a:gd name="adj2" fmla="val 50000"/>
              <a:gd name="adj3" fmla="val 368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Выгнутая вверх стрелка 14"/>
          <p:cNvSpPr/>
          <p:nvPr/>
        </p:nvSpPr>
        <p:spPr>
          <a:xfrm>
            <a:off x="1763688" y="2607481"/>
            <a:ext cx="792088" cy="1037543"/>
          </a:xfrm>
          <a:prstGeom prst="curvedDownArrow">
            <a:avLst>
              <a:gd name="adj1" fmla="val 25000"/>
              <a:gd name="adj2" fmla="val 50000"/>
              <a:gd name="adj3" fmla="val 37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16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073776" y="4797152"/>
            <a:ext cx="5413801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Кнопки смены языка (интерфейса):</a:t>
            </a:r>
          </a:p>
          <a:p>
            <a:r>
              <a:rPr lang="ru-RU" dirty="0"/>
              <a:t>русский</a:t>
            </a:r>
          </a:p>
          <a:p>
            <a:r>
              <a:rPr lang="ru-RU" dirty="0" smtClean="0"/>
              <a:t>английский</a:t>
            </a:r>
            <a:endParaRPr lang="ru-RU" dirty="0"/>
          </a:p>
          <a:p>
            <a:endParaRPr lang="ru-RU" dirty="0" smtClean="0"/>
          </a:p>
        </p:txBody>
      </p:sp>
      <p:sp>
        <p:nvSpPr>
          <p:cNvPr id="4" name="Стрелка вверх 3"/>
          <p:cNvSpPr/>
          <p:nvPr/>
        </p:nvSpPr>
        <p:spPr>
          <a:xfrm rot="16200000">
            <a:off x="7295036" y="896945"/>
            <a:ext cx="241067" cy="1078626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мка 4"/>
          <p:cNvSpPr/>
          <p:nvPr/>
        </p:nvSpPr>
        <p:spPr>
          <a:xfrm>
            <a:off x="6084168" y="1268760"/>
            <a:ext cx="648072" cy="360040"/>
          </a:xfrm>
          <a:prstGeom prst="frame">
            <a:avLst>
              <a:gd name="adj1" fmla="val 9167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Смена языкового интерфейса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18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63682" y="548680"/>
            <a:ext cx="31768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</a:t>
            </a:r>
            <a:r>
              <a:rPr lang="ru-RU" sz="32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Демо</a:t>
            </a:r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34720"/>
            <a:ext cx="5584851" cy="4072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5536" y="5373216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Форма «</a:t>
            </a:r>
            <a:r>
              <a:rPr lang="ru-RU" sz="2400" dirty="0" err="1" smtClean="0"/>
              <a:t>Демо</a:t>
            </a:r>
            <a:r>
              <a:rPr lang="ru-RU" sz="2400" dirty="0" smtClean="0"/>
              <a:t>» - демонстрация и загрузка </a:t>
            </a:r>
          </a:p>
          <a:p>
            <a:pPr algn="ctr"/>
            <a:r>
              <a:rPr lang="ru-RU" sz="2400" dirty="0" smtClean="0"/>
              <a:t>заранее построенных графиков функций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9302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62222" y="539969"/>
            <a:ext cx="37798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«Справка»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8374070" cy="4536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7504" y="5703639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Форма «Справка» в формате </a:t>
            </a:r>
            <a:r>
              <a:rPr lang="en-US" sz="2400" dirty="0" smtClean="0"/>
              <a:t>.chm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3689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49464" y="539969"/>
            <a:ext cx="78053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Инфиксная и постфиксная нотации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5703639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Пример выражения в инфиксной и постфиксной нотациях.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9849" y="1628800"/>
            <a:ext cx="80849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Инфиксная нотация</a:t>
            </a:r>
          </a:p>
          <a:p>
            <a:pPr algn="ctr"/>
            <a:endParaRPr lang="ru-RU" sz="3200" dirty="0"/>
          </a:p>
          <a:p>
            <a:pPr algn="ctr"/>
            <a:r>
              <a:rPr lang="ru-RU" sz="3200" dirty="0" smtClean="0"/>
              <a:t>1+2*3</a:t>
            </a:r>
          </a:p>
          <a:p>
            <a:pPr algn="ctr"/>
            <a:endParaRPr lang="ru-RU" sz="3200" dirty="0"/>
          </a:p>
          <a:p>
            <a:pPr algn="ctr"/>
            <a:r>
              <a:rPr lang="ru-RU" sz="3200" dirty="0" smtClean="0"/>
              <a:t>Постфиксная нотация</a:t>
            </a:r>
          </a:p>
          <a:p>
            <a:pPr algn="ctr"/>
            <a:endParaRPr lang="ru-RU" sz="3200" dirty="0"/>
          </a:p>
          <a:p>
            <a:pPr algn="ctr"/>
            <a:r>
              <a:rPr lang="ru-RU" sz="3200" dirty="0" smtClean="0"/>
              <a:t>2 3 * 1 +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9584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13582" y="539969"/>
            <a:ext cx="4877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Алгоритм программы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21" y="1340768"/>
            <a:ext cx="4702567" cy="494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79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64" y="1161411"/>
            <a:ext cx="4734024" cy="4859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13582" y="539969"/>
            <a:ext cx="4877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Алгоритм программы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658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213582" y="539969"/>
            <a:ext cx="48771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Алгоритм программы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745"/>
            <a:ext cx="4897235" cy="48245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268760"/>
            <a:ext cx="2914191" cy="2686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654" y="5847655"/>
            <a:ext cx="859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Демонстрация расчета матрицы значений функции </a:t>
            </a:r>
            <a:r>
              <a:rPr lang="en-US" sz="2400" dirty="0" smtClean="0"/>
              <a:t>z=x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+y</a:t>
            </a:r>
            <a:r>
              <a:rPr lang="en-US" sz="2400" baseline="300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8802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82060" y="551582"/>
            <a:ext cx="533658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Практическая</a:t>
            </a:r>
          </a:p>
          <a:p>
            <a:pPr algn="ctr"/>
            <a:r>
              <a:rPr lang="ru-RU" sz="3200" b="1" i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</a:t>
            </a:r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олезность приложения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26" name="Picture 2" descr="http://webandsem.com/wp-content/uploads/2017/09/globalmarketim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47" y="1628800"/>
            <a:ext cx="4634214" cy="46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20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00478" y="548680"/>
            <a:ext cx="52321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Актуальность проекта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210" y="5344760"/>
            <a:ext cx="90067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Визуализация </a:t>
            </a:r>
            <a:r>
              <a:rPr lang="ru-RU" sz="2600" dirty="0"/>
              <a:t>— это наглядное </a:t>
            </a:r>
            <a:r>
              <a:rPr lang="ru-RU" sz="2600" dirty="0" smtClean="0"/>
              <a:t>представление </a:t>
            </a:r>
            <a:r>
              <a:rPr lang="ru-RU" sz="2600" dirty="0"/>
              <a:t>различной </a:t>
            </a:r>
            <a:r>
              <a:rPr lang="ru-RU" sz="2600" dirty="0" smtClean="0"/>
              <a:t>информации для эффективного восприятия.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634" y="1132752"/>
            <a:ext cx="5419826" cy="42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ce_video_20171018-233834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700808"/>
            <a:ext cx="3885615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380090"/>
            <a:ext cx="3513045" cy="1137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3524323" cy="2451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1312714" y="476672"/>
            <a:ext cx="70834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«Визуализатор пространственно-</a:t>
            </a:r>
          </a:p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временных функций»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06606" y="5517232"/>
            <a:ext cx="8041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Интерактивное графическое приложение</a:t>
            </a:r>
          </a:p>
          <a:p>
            <a:r>
              <a:rPr lang="ru-RU" sz="2400" dirty="0"/>
              <a:t>«Визуализатор пространственно-временных функций» </a:t>
            </a:r>
          </a:p>
        </p:txBody>
      </p:sp>
    </p:spTree>
    <p:extLst>
      <p:ext uri="{BB962C8B-B14F-4D97-AF65-F5344CB8AC3E}">
        <p14:creationId xmlns:p14="http://schemas.microsoft.com/office/powerpoint/2010/main" val="332623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81740" y="539969"/>
            <a:ext cx="51372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Новизна возможностей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ice_video_20181210-1401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9551" y="1124744"/>
            <a:ext cx="5368722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07312" y="539969"/>
            <a:ext cx="30861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Перспективы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887" y="580526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Перспективы приложения</a:t>
            </a: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71" y="1124744"/>
            <a:ext cx="638918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93294" y="539969"/>
            <a:ext cx="651415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Преимущества и недостатки</a:t>
            </a:r>
          </a:p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приложения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7864" y="1606607"/>
            <a:ext cx="55013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Преимущества: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Множество видов математических функций;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Динамические графики;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Сохранять и загрузка;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Современный двуязычный интерфейс.</a:t>
            </a:r>
          </a:p>
          <a:p>
            <a:r>
              <a:rPr lang="ru-RU" sz="2600" dirty="0" smtClean="0"/>
              <a:t>Недостатки: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Нет системы контроля версий;</a:t>
            </a:r>
            <a:endParaRPr lang="en-US" sz="26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dirty="0" smtClean="0"/>
              <a:t>Отсутствие </a:t>
            </a:r>
            <a:r>
              <a:rPr lang="en-US" sz="2600" dirty="0" smtClean="0"/>
              <a:t>unit-</a:t>
            </a:r>
            <a:r>
              <a:rPr lang="ru-RU" sz="2600" dirty="0" smtClean="0"/>
              <a:t>тестов.</a:t>
            </a:r>
            <a:endParaRPr lang="ru-RU" sz="2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7" y="1603674"/>
            <a:ext cx="2838846" cy="40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16340" y="539969"/>
            <a:ext cx="5068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Сравнение с аналогами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42" y="4569096"/>
            <a:ext cx="88627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Большинство аналогичных программ не имеют возможности строить динамичные графики.</a:t>
            </a:r>
          </a:p>
          <a:p>
            <a:r>
              <a:rPr lang="ru-RU" sz="2600" dirty="0" smtClean="0"/>
              <a:t>Единственный аналог имеет устаревший интерфейс и в нем отсутствует поддержка русского языка.</a:t>
            </a:r>
          </a:p>
        </p:txBody>
      </p:sp>
      <p:pic>
        <p:nvPicPr>
          <p:cNvPr id="5" name="Рисунок 4" descr="ÐÐ¾Ð·Ð¼Ð¾Ð¶Ð½Ð¾ÑÑÑ ÑÐ¾Ð·Ð´Ð°Ð½Ð¸Ñ Ð°Ð½Ð¸Ð¼Ð¸ÑÐ¾Ð²Ð°Ð½Ð½ÑÑ Ð³ÑÐ°ÑÐ¸ÐºÐ¾Ð² ÑÑÐ½ÐºÑÐ¸Ð¹ Ð² 3D Graphe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225" y="1124744"/>
            <a:ext cx="5566284" cy="3456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5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e_video_20171019-22392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2.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897" y="3356992"/>
            <a:ext cx="3279398" cy="2591319"/>
          </a:xfrm>
          <a:prstGeom prst="rect">
            <a:avLst/>
          </a:prstGeom>
          <a:ln>
            <a:noFill/>
          </a:ln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3" y="4221088"/>
            <a:ext cx="4968552" cy="18722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e-BY" sz="2000" dirty="0" smtClean="0"/>
              <a:t>Выполнил</a:t>
            </a:r>
            <a:r>
              <a:rPr lang="ru-RU" sz="2000" dirty="0" smtClean="0"/>
              <a:t> Резунов Максим</a:t>
            </a:r>
            <a:r>
              <a:rPr lang="en-US" sz="2000" dirty="0" smtClean="0"/>
              <a:t> </a:t>
            </a:r>
            <a:r>
              <a:rPr lang="ru-RU" sz="2000" dirty="0" smtClean="0"/>
              <a:t>Вячеславович,</a:t>
            </a:r>
          </a:p>
          <a:p>
            <a:pPr marL="0" indent="0">
              <a:buNone/>
            </a:pPr>
            <a:r>
              <a:rPr lang="ru-RU" sz="2000" dirty="0" smtClean="0"/>
              <a:t>студент 853501 учебной </a:t>
            </a:r>
            <a:r>
              <a:rPr lang="ru-RU" sz="2000" dirty="0"/>
              <a:t>группы</a:t>
            </a:r>
            <a:r>
              <a:rPr lang="ru-RU" sz="2000" dirty="0" smtClean="0"/>
              <a:t>, 1 курс</a:t>
            </a:r>
          </a:p>
          <a:p>
            <a:pPr marL="0" indent="0">
              <a:buNone/>
            </a:pPr>
            <a:r>
              <a:rPr lang="ru-RU" sz="2000" dirty="0"/>
              <a:t>ф</a:t>
            </a:r>
            <a:r>
              <a:rPr lang="ru-RU" sz="2000" dirty="0" smtClean="0"/>
              <a:t>акультета компьютерных систем и сетей</a:t>
            </a:r>
          </a:p>
          <a:p>
            <a:pPr marL="0" indent="0">
              <a:buNone/>
            </a:pPr>
            <a:r>
              <a:rPr lang="ru-RU" sz="2000" dirty="0" smtClean="0"/>
              <a:t>Белорусского государственного</a:t>
            </a:r>
          </a:p>
          <a:p>
            <a:pPr marL="0" indent="0">
              <a:buNone/>
            </a:pPr>
            <a:r>
              <a:rPr lang="ru-RU" sz="2000" dirty="0" smtClean="0"/>
              <a:t>Университета информатики</a:t>
            </a:r>
          </a:p>
          <a:p>
            <a:pPr marL="0" indent="0">
              <a:buNone/>
            </a:pPr>
            <a:r>
              <a:rPr lang="ru-RU" sz="2000" dirty="0"/>
              <a:t>и</a:t>
            </a:r>
            <a:r>
              <a:rPr lang="ru-RU" sz="2000" dirty="0" smtClean="0"/>
              <a:t> радиоэлектроники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17467" y="836712"/>
            <a:ext cx="692311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Визуализатор</a:t>
            </a:r>
            <a:endParaRPr lang="en-US" sz="54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ru-RU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пространственных</a:t>
            </a:r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ru-RU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функций</a:t>
            </a:r>
            <a:endParaRPr lang="ru-RU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884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45224"/>
            <a:ext cx="7907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Элементы управления для введения функций и начальных параметров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Стрелка вверх 8"/>
          <p:cNvSpPr/>
          <p:nvPr/>
        </p:nvSpPr>
        <p:spPr>
          <a:xfrm rot="16200000">
            <a:off x="7223775" y="1905052"/>
            <a:ext cx="241067" cy="1224136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мка 9"/>
          <p:cNvSpPr/>
          <p:nvPr/>
        </p:nvSpPr>
        <p:spPr>
          <a:xfrm>
            <a:off x="2699792" y="1317213"/>
            <a:ext cx="4032448" cy="2327812"/>
          </a:xfrm>
          <a:prstGeom prst="frame">
            <a:avLst>
              <a:gd name="adj1" fmla="val 5658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4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Форма «параметры функции 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z=f(</a:t>
            </a:r>
            <a:r>
              <a:rPr lang="en-US" sz="3000" b="1" i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x,y,t</a:t>
            </a:r>
            <a:r>
              <a:rPr lang="en-US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</a:t>
            </a:r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7172"/>
            <a:ext cx="4032448" cy="3443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Объект 2"/>
          <p:cNvSpPr>
            <a:spLocks noGrp="1"/>
          </p:cNvSpPr>
          <p:nvPr>
            <p:ph idx="1"/>
          </p:nvPr>
        </p:nvSpPr>
        <p:spPr>
          <a:xfrm>
            <a:off x="354360" y="4797152"/>
            <a:ext cx="843528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/>
              <a:t>Блок управления интерактивным графиком:</a:t>
            </a:r>
            <a:r>
              <a:rPr lang="ru-RU" dirty="0" smtClean="0"/>
              <a:t> </a:t>
            </a:r>
          </a:p>
          <a:p>
            <a:r>
              <a:rPr lang="ru-RU" dirty="0" smtClean="0"/>
              <a:t>Управление параметрами графиков</a:t>
            </a:r>
          </a:p>
          <a:p>
            <a:r>
              <a:rPr lang="ru-RU" dirty="0" smtClean="0"/>
              <a:t>Управление </a:t>
            </a:r>
            <a:r>
              <a:rPr lang="ru-RU" dirty="0"/>
              <a:t>временными параметрами</a:t>
            </a:r>
          </a:p>
          <a:p>
            <a:endParaRPr lang="ru-RU" dirty="0"/>
          </a:p>
        </p:txBody>
      </p:sp>
      <p:sp>
        <p:nvSpPr>
          <p:cNvPr id="15" name="Стрелка вверх 14"/>
          <p:cNvSpPr/>
          <p:nvPr/>
        </p:nvSpPr>
        <p:spPr>
          <a:xfrm rot="16200000">
            <a:off x="7227821" y="3284439"/>
            <a:ext cx="241067" cy="1224136"/>
          </a:xfrm>
          <a:prstGeom prst="upArrow">
            <a:avLst>
              <a:gd name="adj1" fmla="val 50000"/>
              <a:gd name="adj2" fmla="val 101821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амка 15"/>
          <p:cNvSpPr/>
          <p:nvPr/>
        </p:nvSpPr>
        <p:spPr>
          <a:xfrm>
            <a:off x="2699793" y="3429000"/>
            <a:ext cx="2016223" cy="936104"/>
          </a:xfrm>
          <a:prstGeom prst="frame">
            <a:avLst>
              <a:gd name="adj1" fmla="val 9167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Рамка 6"/>
          <p:cNvSpPr/>
          <p:nvPr/>
        </p:nvSpPr>
        <p:spPr>
          <a:xfrm>
            <a:off x="4644009" y="3428456"/>
            <a:ext cx="2088230" cy="936104"/>
          </a:xfrm>
          <a:prstGeom prst="frame">
            <a:avLst>
              <a:gd name="adj1" fmla="val 9167"/>
            </a:avLst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86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3" y="1102678"/>
            <a:ext cx="4366984" cy="4464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84252" y="5805264"/>
            <a:ext cx="3857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Монотонно одним цветом</a:t>
            </a:r>
          </a:p>
        </p:txBody>
      </p:sp>
    </p:spTree>
    <p:extLst>
      <p:ext uri="{BB962C8B-B14F-4D97-AF65-F5344CB8AC3E}">
        <p14:creationId xmlns:p14="http://schemas.microsoft.com/office/powerpoint/2010/main" val="32775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4" y="1102678"/>
            <a:ext cx="4451224" cy="4464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3084252" y="5805264"/>
            <a:ext cx="393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/>
              <a:t>Градиентно</a:t>
            </a:r>
            <a:r>
              <a:rPr lang="ru-RU" sz="2400" dirty="0"/>
              <a:t> одним цветом</a:t>
            </a:r>
          </a:p>
        </p:txBody>
      </p:sp>
    </p:spTree>
    <p:extLst>
      <p:ext uri="{BB962C8B-B14F-4D97-AF65-F5344CB8AC3E}">
        <p14:creationId xmlns:p14="http://schemas.microsoft.com/office/powerpoint/2010/main" val="23990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799623" y="5805264"/>
            <a:ext cx="460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/>
              <a:t>Градиентно</a:t>
            </a:r>
            <a:r>
              <a:rPr lang="ru-RU" sz="2400" dirty="0"/>
              <a:t> четырьмя цветами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5" y="1102678"/>
            <a:ext cx="4366154" cy="4464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838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496" y="548680"/>
            <a:ext cx="90010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0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Типы отображения функций</a:t>
            </a:r>
            <a:endParaRPr lang="ru-RU" sz="3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5" y="1102678"/>
            <a:ext cx="4392941" cy="4464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3593585" y="5805264"/>
            <a:ext cx="2248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Цветовая</a:t>
            </a:r>
            <a:r>
              <a:rPr lang="ru-RU" dirty="0" smtClean="0"/>
              <a:t> схема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4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182019" y="539969"/>
            <a:ext cx="29402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Окно </a:t>
            </a:r>
            <a:r>
              <a:rPr lang="en-US" sz="32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OpenGL</a:t>
            </a:r>
            <a:endParaRPr lang="ru-RU" sz="32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995141" y="5716560"/>
            <a:ext cx="7313984" cy="5760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/>
              <a:t>График функции в </a:t>
            </a:r>
            <a:r>
              <a:rPr lang="ru-RU" dirty="0"/>
              <a:t>окне </a:t>
            </a:r>
            <a:r>
              <a:rPr lang="en-US" dirty="0" smtClean="0"/>
              <a:t>OpenGL</a:t>
            </a:r>
            <a:endParaRPr lang="ru-RU" dirty="0"/>
          </a:p>
        </p:txBody>
      </p:sp>
      <p:pic>
        <p:nvPicPr>
          <p:cNvPr id="7" name="ice_video_20171019-223928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42.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955" y="1309157"/>
            <a:ext cx="4680520" cy="369846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2"/>
              <p:cNvSpPr txBox="1">
                <a:spLocks/>
              </p:cNvSpPr>
              <p:nvPr/>
            </p:nvSpPr>
            <p:spPr>
              <a:xfrm>
                <a:off x="1107223" y="5191304"/>
                <a:ext cx="7313984" cy="525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𝑥𝑦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23" y="5191304"/>
                <a:ext cx="7313984" cy="525256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00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Волна">
    <a:dk1>
      <a:sysClr val="windowText" lastClr="000000"/>
    </a:dk1>
    <a:lt1>
      <a:sysClr val="window" lastClr="FFFFFF"/>
    </a:lt1>
    <a:dk2>
      <a:srgbClr val="073E87"/>
    </a:dk2>
    <a:lt2>
      <a:srgbClr val="C6E7FC"/>
    </a:lt2>
    <a:accent1>
      <a:srgbClr val="31B6FD"/>
    </a:accent1>
    <a:accent2>
      <a:srgbClr val="4584D3"/>
    </a:accent2>
    <a:accent3>
      <a:srgbClr val="5BD078"/>
    </a:accent3>
    <a:accent4>
      <a:srgbClr val="A5D028"/>
    </a:accent4>
    <a:accent5>
      <a:srgbClr val="F5C040"/>
    </a:accent5>
    <a:accent6>
      <a:srgbClr val="05E0DB"/>
    </a:accent6>
    <a:hlink>
      <a:srgbClr val="0080FF"/>
    </a:hlink>
    <a:folHlink>
      <a:srgbClr val="5EAEFF"/>
    </a:folHlink>
  </a:clrScheme>
</a:themeOverride>
</file>

<file path=ppt/theme/themeOverride2.xml><?xml version="1.0" encoding="utf-8"?>
<a:themeOverride xmlns:a="http://schemas.openxmlformats.org/drawingml/2006/main">
  <a:clrScheme name="Волна">
    <a:dk1>
      <a:sysClr val="windowText" lastClr="000000"/>
    </a:dk1>
    <a:lt1>
      <a:sysClr val="window" lastClr="FFFFFF"/>
    </a:lt1>
    <a:dk2>
      <a:srgbClr val="073E87"/>
    </a:dk2>
    <a:lt2>
      <a:srgbClr val="C6E7FC"/>
    </a:lt2>
    <a:accent1>
      <a:srgbClr val="31B6FD"/>
    </a:accent1>
    <a:accent2>
      <a:srgbClr val="4584D3"/>
    </a:accent2>
    <a:accent3>
      <a:srgbClr val="5BD078"/>
    </a:accent3>
    <a:accent4>
      <a:srgbClr val="A5D028"/>
    </a:accent4>
    <a:accent5>
      <a:srgbClr val="F5C040"/>
    </a:accent5>
    <a:accent6>
      <a:srgbClr val="05E0DB"/>
    </a:accent6>
    <a:hlink>
      <a:srgbClr val="0080FF"/>
    </a:hlink>
    <a:folHlink>
      <a:srgbClr val="5EAEFF"/>
    </a:folHlink>
  </a:clrScheme>
</a:themeOverride>
</file>

<file path=ppt/theme/themeOverride3.xml><?xml version="1.0" encoding="utf-8"?>
<a:themeOverride xmlns:a="http://schemas.openxmlformats.org/drawingml/2006/main">
  <a:clrScheme name="Волна">
    <a:dk1>
      <a:sysClr val="windowText" lastClr="000000"/>
    </a:dk1>
    <a:lt1>
      <a:sysClr val="window" lastClr="FFFFFF"/>
    </a:lt1>
    <a:dk2>
      <a:srgbClr val="073E87"/>
    </a:dk2>
    <a:lt2>
      <a:srgbClr val="C6E7FC"/>
    </a:lt2>
    <a:accent1>
      <a:srgbClr val="31B6FD"/>
    </a:accent1>
    <a:accent2>
      <a:srgbClr val="4584D3"/>
    </a:accent2>
    <a:accent3>
      <a:srgbClr val="5BD078"/>
    </a:accent3>
    <a:accent4>
      <a:srgbClr val="A5D028"/>
    </a:accent4>
    <a:accent5>
      <a:srgbClr val="F5C040"/>
    </a:accent5>
    <a:accent6>
      <a:srgbClr val="05E0DB"/>
    </a:accent6>
    <a:hlink>
      <a:srgbClr val="0080FF"/>
    </a:hlink>
    <a:folHlink>
      <a:srgbClr val="5EAE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4619</TotalTime>
  <Words>296</Words>
  <Application>Microsoft Office PowerPoint</Application>
  <PresentationFormat>Экран (4:3)</PresentationFormat>
  <Paragraphs>84</Paragraphs>
  <Slides>24</Slides>
  <Notes>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Ясность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</dc:creator>
  <cp:lastModifiedBy>Mars</cp:lastModifiedBy>
  <cp:revision>260</cp:revision>
  <dcterms:created xsi:type="dcterms:W3CDTF">2017-03-24T17:18:02Z</dcterms:created>
  <dcterms:modified xsi:type="dcterms:W3CDTF">2018-12-10T11:34:48Z</dcterms:modified>
</cp:coreProperties>
</file>